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49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1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F8B061-82F7-4765-8A21-42E1AF9478E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DD76A3-FD61-486B-99D7-4E5AC598CE7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4C09F6-2E65-456A-88D7-AC42A5CB9B8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8475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02238" y="1963738"/>
            <a:ext cx="4310062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D6EC94-5D18-4045-A950-2354BFC480E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9963" y="282575"/>
            <a:ext cx="2192337" cy="60642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6200" cy="60642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28F55F-2CFF-4B73-B4DA-BFBF2235919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C546CF-B02B-4D8D-9C6A-16EEA65C379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E01112-3BB3-4FA1-B2CC-760485811A4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17F81F-D73B-4A1E-8123-7CD69EF2819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DAC769-F44E-4E07-84A5-4D8FC7BE624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C18DF0-6C55-498F-995F-1B145715242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D8B317-50F7-4C3F-9EE7-5DA474D0CC7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A4DB5CF-96FB-436E-9FB4-46949A3A6040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583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70937" cy="4383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987550" y="7289800"/>
            <a:ext cx="809148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j-lt"/>
          <a:ea typeface="Microsoft YaHei" charset="-122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Microsoft YaHei" charset="-122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Microsoft YaHei" charset="-122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Microsoft YaHei" charset="-122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52475" y="1008063"/>
            <a:ext cx="8607425" cy="3063875"/>
          </a:xfrm>
          <a:ln/>
        </p:spPr>
        <p:txBody>
          <a:bodyPr tIns="63504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7200"/>
              <a:t>LA SECONDA GUERRA MONDIALE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191250" y="5894388"/>
            <a:ext cx="3671888" cy="946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2000">
                <a:solidFill>
                  <a:srgbClr val="FFFFFF"/>
                </a:solidFill>
              </a:rPr>
              <a:t>Liceo Scientifico G. Terragni Olgiate Comasco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/>
              <a:t>LE VITTIME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937125"/>
          </a:xfrm>
          <a:ln/>
        </p:spPr>
        <p:txBody>
          <a:bodyPr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Numero di vittime </a:t>
            </a:r>
            <a:r>
              <a:rPr lang="it-IT" u="sng"/>
              <a:t>civili</a:t>
            </a:r>
            <a:r>
              <a:rPr lang="it-IT"/>
              <a:t> superiore a quello dei combattenti</a:t>
            </a:r>
            <a:br>
              <a:rPr lang="it-IT"/>
            </a:br>
            <a:r>
              <a:rPr lang="it-IT"/>
              <a:t>	- 57 milioni di morti</a:t>
            </a:r>
            <a:br>
              <a:rPr lang="it-IT"/>
            </a:br>
            <a:r>
              <a:rPr lang="it-IT"/>
              <a:t>	- 35 milioni di feriti</a:t>
            </a:r>
            <a:br>
              <a:rPr lang="it-IT"/>
            </a:br>
            <a:r>
              <a:rPr lang="it-IT"/>
              <a:t>	- 30 milioni di profughi</a:t>
            </a:r>
            <a:br>
              <a:rPr lang="it-IT"/>
            </a:br>
            <a:r>
              <a:rPr lang="it-IT"/>
              <a:t>	- 8 milioni di deportati nei lager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6 milioni e mezzo di ebrei vittime dell'</a:t>
            </a:r>
            <a:r>
              <a:rPr lang="it-IT" u="sng"/>
              <a:t>Olocausto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u="sng"/>
              <a:t/>
            </a:r>
            <a:br>
              <a:rPr lang="it-IT" u="sng"/>
            </a:br>
            <a:r>
              <a:rPr lang="it-IT" u="sng"/>
              <a:t/>
            </a:r>
            <a:br>
              <a:rPr lang="it-IT" u="sng"/>
            </a:br>
            <a:r>
              <a:rPr lang="it-IT" u="sng"/>
              <a:t>						</a:t>
            </a:r>
            <a:r>
              <a:rPr lang="it-IT"/>
              <a:t>sterminio sistematico degli ebrei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						soluzione finale: vero e proprio 										genocidio secondo un folle piano preordinato 						di eliminazione sistematica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480175" y="4464050"/>
            <a:ext cx="1588" cy="503238"/>
          </a:xfrm>
          <a:prstGeom prst="line">
            <a:avLst/>
          </a:prstGeom>
          <a:noFill/>
          <a:ln w="9525" cap="flat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6480175" y="5400675"/>
            <a:ext cx="1588" cy="360363"/>
          </a:xfrm>
          <a:prstGeom prst="line">
            <a:avLst/>
          </a:prstGeom>
          <a:noFill/>
          <a:ln w="9525" cap="flat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13" y="576263"/>
            <a:ext cx="8558212" cy="5773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  <a:ln/>
        </p:spPr>
        <p:txBody>
          <a:bodyPr tIns="2293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600"/>
              <a:t>IL PARTITO FASCISTA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" y="1584325"/>
            <a:ext cx="8772525" cy="4937125"/>
          </a:xfrm>
          <a:ln/>
        </p:spPr>
        <p:txBody>
          <a:bodyPr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1919: Benito </a:t>
            </a:r>
            <a:r>
              <a:rPr lang="it-IT" u="sng">
                <a:solidFill>
                  <a:srgbClr val="FFFFFF"/>
                </a:solidFill>
              </a:rPr>
              <a:t>Mussolini</a:t>
            </a:r>
            <a:r>
              <a:rPr lang="it-IT"/>
              <a:t> fonda i Fasci di combattimento</a:t>
            </a:r>
            <a:br>
              <a:rPr lang="it-IT"/>
            </a:br>
            <a:r>
              <a:rPr lang="it-IT"/>
              <a:t>	- violenza</a:t>
            </a:r>
            <a:br>
              <a:rPr lang="it-IT"/>
            </a:br>
            <a:r>
              <a:rPr lang="it-IT"/>
              <a:t>	- disprezzo per le istituzioni parlamentari</a:t>
            </a:r>
            <a:br>
              <a:rPr lang="it-IT"/>
            </a:br>
            <a:r>
              <a:rPr lang="it-IT"/>
              <a:t>	- acceso nazionalismo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1921: Partito nazionale fascista</a:t>
            </a:r>
            <a:br>
              <a:rPr lang="it-IT"/>
            </a:br>
            <a:r>
              <a:rPr lang="it-IT"/>
              <a:t>	-</a:t>
            </a:r>
            <a:r>
              <a:rPr lang="it-IT" u="sng"/>
              <a:t> ideologia</a:t>
            </a:r>
            <a:r>
              <a:rPr lang="it-IT"/>
              <a:t> più moderata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28 ottobre 1922: </a:t>
            </a:r>
            <a:r>
              <a:rPr lang="it-IT" u="sng"/>
              <a:t>marcia su Roma</a:t>
            </a:r>
            <a:br>
              <a:rPr lang="it-IT" u="sng"/>
            </a:br>
            <a:r>
              <a:rPr lang="it-IT"/>
              <a:t>	- inizia la dittatura fascista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1929: Patti Lateranensi, concordato con la Santa Sede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1936: Asse Roma-Berlino, alleanza con la Germania nazista</a:t>
            </a:r>
            <a:br>
              <a:rPr lang="it-IT"/>
            </a:br>
            <a:r>
              <a:rPr lang="it-IT"/>
              <a:t>	- guerra di Spagna</a:t>
            </a:r>
            <a:br>
              <a:rPr lang="it-IT"/>
            </a:br>
            <a:r>
              <a:rPr lang="it-IT"/>
              <a:t>	- </a:t>
            </a:r>
            <a:r>
              <a:rPr lang="it-IT" u="sng"/>
              <a:t>leggi antisemite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300038"/>
            <a:ext cx="4629150" cy="3300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5575" y="3613150"/>
            <a:ext cx="4679950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>
                <a:solidFill>
                  <a:srgbClr val="FFFFFF"/>
                </a:solidFill>
              </a:rPr>
              <a:t>Corriere della Sera, 31 ottobre 1922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313" y="3887788"/>
            <a:ext cx="4327525" cy="2808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0725" y="6335713"/>
            <a:ext cx="4679950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it-IT">
                <a:solidFill>
                  <a:srgbClr val="FFFFFF"/>
                </a:solidFill>
              </a:rPr>
              <a:t>Patto Tripartito, 27 settembre 1940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/>
              <a:t>LE CAUSE DELLA GUERRA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255713"/>
            <a:ext cx="8772525" cy="5365750"/>
          </a:xfrm>
          <a:ln/>
        </p:spPr>
        <p:txBody>
          <a:bodyPr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Ragioni politiche</a:t>
            </a:r>
            <a:br>
              <a:rPr lang="it-IT"/>
            </a:br>
            <a:r>
              <a:rPr lang="it-IT"/>
              <a:t>	- regimi totalitari, crisi del '29, politica espansionistica di Hitler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Ragioni ideologiche</a:t>
            </a:r>
            <a:br>
              <a:rPr lang="it-IT"/>
            </a:br>
            <a:r>
              <a:rPr lang="it-IT"/>
              <a:t>	- culto della violenza e della forza militare, idea di</a:t>
            </a:r>
            <a:r>
              <a:rPr lang="it-IT" u="sng"/>
              <a:t> razza</a:t>
            </a:r>
            <a:br>
              <a:rPr lang="it-IT" u="sng"/>
            </a:br>
            <a:r>
              <a:rPr lang="it-IT" u="sng"/>
              <a:t/>
            </a:r>
            <a:br>
              <a:rPr lang="it-IT" u="sng"/>
            </a:br>
            <a:endParaRPr lang="it-IT" u="sng"/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b="1"/>
              <a:t>1 settembre 1939: Hitler invade la Polonia</a:t>
            </a:r>
            <a:br>
              <a:rPr lang="it-IT" b="1"/>
            </a:br>
            <a:r>
              <a:rPr lang="it-IT" b="1"/>
              <a:t>	</a:t>
            </a:r>
            <a:r>
              <a:rPr lang="it-IT"/>
              <a:t>- Gran Bretagna e Francia dichiarano guerra alla Germania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10 giugno 1940: Italia entra in guerra</a:t>
            </a:r>
            <a:br>
              <a:rPr lang="it-IT"/>
            </a:br>
            <a:r>
              <a:rPr lang="it-IT"/>
              <a:t>	- Grecia e Nordafrica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1941: Operazione Barbarossa, dichiarazione di guerra all' </a:t>
            </a:r>
            <a:r>
              <a:rPr lang="it-IT" u="sng"/>
              <a:t>URSS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7 dicembre 1941: Giappone attacca Pearl Harbor, </a:t>
            </a:r>
            <a:r>
              <a:rPr lang="it-IT" u="sng"/>
              <a:t>USA</a:t>
            </a:r>
            <a:r>
              <a:rPr lang="it-IT"/>
              <a:t> entrano in guerra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52475" y="2592388"/>
            <a:ext cx="8607425" cy="1262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1168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 sz="2400" b="1" i="1">
                <a:solidFill>
                  <a:srgbClr val="FF9966"/>
                </a:solidFill>
              </a:rPr>
              <a:t>DA GUERRA LAMPO A GUERRA MONDIALE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/>
              <a:t>1942: L'ANNO DELLA SVOLTA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937125"/>
          </a:xfrm>
          <a:ln/>
        </p:spPr>
        <p:txBody>
          <a:bodyPr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Potenze dell'Asse raggiungono massima espansione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/>
            </a:r>
            <a:br>
              <a:rPr lang="it-IT"/>
            </a:br>
            <a:endParaRPr lang="it-IT"/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Tre battaglie decisive a favore degli Alleati</a:t>
            </a:r>
            <a:br>
              <a:rPr lang="it-IT"/>
            </a:br>
            <a:r>
              <a:rPr lang="it-IT"/>
              <a:t>	- Isole Midway, USA respingono il Giappone</a:t>
            </a:r>
            <a:br>
              <a:rPr lang="it-IT"/>
            </a:br>
            <a:r>
              <a:rPr lang="it-IT"/>
              <a:t>	- El Alamein, inglesi sconfiggono italo-tedeschi</a:t>
            </a:r>
            <a:br>
              <a:rPr lang="it-IT"/>
            </a:br>
            <a:r>
              <a:rPr lang="it-IT"/>
              <a:t>	- Stalingrado, Armata Rossa annienta l'armata tedesca</a:t>
            </a:r>
            <a:br>
              <a:rPr lang="it-IT"/>
            </a:br>
            <a:endParaRPr lang="it-IT"/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Riconquista dell'Europa lungo tre direttrici</a:t>
            </a:r>
            <a:br>
              <a:rPr lang="it-IT"/>
            </a:br>
            <a:r>
              <a:rPr lang="it-IT"/>
              <a:t>	- fronte meridionale, Italia</a:t>
            </a:r>
            <a:br>
              <a:rPr lang="it-IT"/>
            </a:br>
            <a:r>
              <a:rPr lang="it-IT"/>
              <a:t>	- fronte settentrionale, Normandia</a:t>
            </a:r>
            <a:br>
              <a:rPr lang="it-IT"/>
            </a:br>
            <a:r>
              <a:rPr lang="it-IT"/>
              <a:t>	- fronte orientale, URSS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4608513" y="2447925"/>
            <a:ext cx="1587" cy="576263"/>
          </a:xfrm>
          <a:prstGeom prst="line">
            <a:avLst/>
          </a:prstGeom>
          <a:noFill/>
          <a:ln w="9525" cap="flat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280988"/>
            <a:ext cx="4308475" cy="3055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5900" y="3455988"/>
            <a:ext cx="5111750" cy="8588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it-IT">
                <a:solidFill>
                  <a:srgbClr val="FFFFFF"/>
                </a:solidFill>
              </a:rPr>
              <a:t>Foto scattata da un aereo giapponese pochi minuti dopo l'inizio dell'attacco di Pearl Harbor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2705100"/>
            <a:ext cx="4489450" cy="4117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16125" y="6477000"/>
            <a:ext cx="3311525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it-IT">
                <a:solidFill>
                  <a:srgbClr val="FFFFFF"/>
                </a:solidFill>
              </a:rPr>
              <a:t>Schieramenti, 1941-42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/>
              <a:t>GLI ALLEATI CONQUISTANO L'ITALIA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937125"/>
          </a:xfrm>
          <a:ln/>
        </p:spPr>
        <p:txBody>
          <a:bodyPr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10 luglio 1943: angloamericani sbarcano in Sicilia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25 luglio 1943: Mussolini arrestato e condotto sul Gran Sasso</a:t>
            </a:r>
            <a:br>
              <a:rPr lang="it-IT"/>
            </a:br>
            <a:r>
              <a:rPr lang="it-IT"/>
              <a:t>	- fine del regime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3 settembre 1943: Badoglio firma in segreto l'</a:t>
            </a:r>
            <a:r>
              <a:rPr lang="it-IT" u="sng"/>
              <a:t>armistizio</a:t>
            </a:r>
            <a:r>
              <a:rPr lang="it-IT"/>
              <a:t> con gli 		Alleati, reso noto l'</a:t>
            </a:r>
            <a:r>
              <a:rPr lang="it-IT" u="sng"/>
              <a:t>8 settembre</a:t>
            </a:r>
            <a:br>
              <a:rPr lang="it-IT" u="sng"/>
            </a:br>
            <a:endParaRPr lang="it-IT" u="sng"/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it-IT" u="sng"/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Badoglio dichiara guerra alla Germania, esercito senza direttive</a:t>
            </a:r>
            <a:br>
              <a:rPr lang="it-IT"/>
            </a:br>
            <a:r>
              <a:rPr lang="it-IT"/>
              <a:t>	- alcuni soldati tornano a casa, altri catturati, altri combattono 		con gli Alleati, altri ancora </a:t>
            </a:r>
            <a:r>
              <a:rPr lang="it-IT" u="sng"/>
              <a:t>lotta partigiana 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608513" y="4248150"/>
            <a:ext cx="1587" cy="503238"/>
          </a:xfrm>
          <a:prstGeom prst="line">
            <a:avLst/>
          </a:prstGeom>
          <a:noFill/>
          <a:ln w="9525" cap="flat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82575"/>
            <a:ext cx="9699625" cy="1262063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it-IT"/>
              <a:t>MESSAGGIO RADIOFONICO, 8 SETTEMBRE, PIETRO BADOGLIO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4384675"/>
          </a:xfrm>
          <a:ln/>
        </p:spPr>
        <p:txBody>
          <a:bodyPr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« Il governo italiano, riconosciuta la impossibilità di continuare la impari lotta contro la soverchiante potenza avversaria, nell'intento di risparmiare ulteriori e più gravi sciagure alla Nazione, ha chiesto un armistizio al generale Eisenhower, comandante in capo delle forze alleate anglo-americane.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La richiesta è stata accolta.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Conseguentemente, ogni atto di ostilità contro le forze anglo-americane deve cessare da parte delle forze italiane in ogni luogo.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Esse però reagiranno ad eventuali attacchi da qualsiasi altra provenienza. »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it-IT"/>
              <a:t>L'EPILOGO DEL CONFLITTO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5005387"/>
          </a:xfrm>
          <a:ln/>
        </p:spPr>
        <p:txBody>
          <a:bodyPr/>
          <a:lstStyle/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6 giugno 1944: sbarco in Normandia, operazione Overlord</a:t>
            </a:r>
            <a:br>
              <a:rPr lang="it-IT"/>
            </a:br>
            <a:r>
              <a:rPr lang="it-IT"/>
              <a:t>	- Parigi liberata il 25 agosto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b="1" u="sng"/>
              <a:t>25 aprile 1945</a:t>
            </a:r>
            <a:r>
              <a:rPr lang="it-IT"/>
              <a:t>: i partigiani del Comitato di Liberazione Nazionale 	dell'Alta Italia proclamano l'insurrezione contro gli 				occupanti nazisti</a:t>
            </a:r>
            <a:br>
              <a:rPr lang="it-IT"/>
            </a:br>
            <a:r>
              <a:rPr lang="it-IT"/>
              <a:t>		- città del nord Italia liberate</a:t>
            </a:r>
            <a:br>
              <a:rPr lang="it-IT"/>
            </a:br>
            <a:r>
              <a:rPr lang="it-IT"/>
              <a:t>		- Mussolini fucilato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28 aprile 1945: Sovietici conquistano Berlino</a:t>
            </a:r>
            <a:br>
              <a:rPr lang="it-IT"/>
            </a:br>
            <a:r>
              <a:rPr lang="it-IT"/>
              <a:t>	-Hitler si suicida</a:t>
            </a:r>
          </a:p>
          <a:p>
            <a:pPr marL="431800" indent="-323850">
              <a:buClr>
                <a:srgbClr val="E6E6E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/>
              <a:t>6-9 agosto 1945: USA sgancia due bombe atomiche sulle città giapponesi di Hiroshima e Nagasaki</a:t>
            </a:r>
            <a:br>
              <a:rPr lang="it-IT"/>
            </a:br>
            <a:r>
              <a:rPr lang="it-IT"/>
              <a:t>	- 15 agosto: resa del Giappone,</a:t>
            </a:r>
            <a:r>
              <a:rPr lang="it-IT" u="sng"/>
              <a:t> fine della guerra </a:t>
            </a:r>
            <a:r>
              <a:rPr lang="it-IT"/>
              <a:t/>
            </a:r>
            <a:br>
              <a:rPr lang="it-IT"/>
            </a:br>
            <a:r>
              <a:rPr lang="it-IT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1C1377979F4A49BDEE71BFE7C51F72" ma:contentTypeVersion="6" ma:contentTypeDescription="Creare un nuovo documento." ma:contentTypeScope="" ma:versionID="c1732a8f46a266b0948c915971f5da42">
  <xsd:schema xmlns:xsd="http://www.w3.org/2001/XMLSchema" xmlns:xs="http://www.w3.org/2001/XMLSchema" xmlns:p="http://schemas.microsoft.com/office/2006/metadata/properties" xmlns:ns2="3c5d003d-75e5-41fa-bee5-a6bd3c0137ad" xmlns:ns3="3c71d684-45d3-43d3-a879-fb9b96c2f7de" targetNamespace="http://schemas.microsoft.com/office/2006/metadata/properties" ma:root="true" ma:fieldsID="7fab4aea760efec59274be4026812579" ns2:_="" ns3:_="">
    <xsd:import namespace="3c5d003d-75e5-41fa-bee5-a6bd3c0137ad"/>
    <xsd:import namespace="3c71d684-45d3-43d3-a879-fb9b96c2f7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d003d-75e5-41fa-bee5-a6bd3c0137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Autore ultima condivision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1d684-45d3-43d3-a879-fb9b96c2f7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D1343AB-EBD0-475E-835B-E6013DDBFA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18EC4-6E87-4D4E-9592-78CA82814B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5d003d-75e5-41fa-bee5-a6bd3c0137ad"/>
    <ds:schemaRef ds:uri="3c71d684-45d3-43d3-a879-fb9b96c2f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6B3D05-2CF3-4405-A7E1-CBE10C3D8C2A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215</Words>
  <Application>Microsoft Office PowerPoint</Application>
  <PresentationFormat>Personalizzato</PresentationFormat>
  <Paragraphs>45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Times New Roman</vt:lpstr>
      <vt:lpstr>Arial</vt:lpstr>
      <vt:lpstr>Microsoft YaHei</vt:lpstr>
      <vt:lpstr>Lucida Sans Unicode</vt:lpstr>
      <vt:lpstr>Wingdings</vt:lpstr>
      <vt:lpstr>Tema di Office</vt:lpstr>
      <vt:lpstr>Tema di Office</vt:lpstr>
      <vt:lpstr>LA SECONDA GUERRA MONDIALE</vt:lpstr>
      <vt:lpstr>IL PARTITO FASCISTA</vt:lpstr>
      <vt:lpstr>Diapositiva 3</vt:lpstr>
      <vt:lpstr>LE CAUSE DELLA GUERRA</vt:lpstr>
      <vt:lpstr>1942: L'ANNO DELLA SVOLTA</vt:lpstr>
      <vt:lpstr>Diapositiva 6</vt:lpstr>
      <vt:lpstr>GLI ALLEATI CONQUISTANO L'ITALIA</vt:lpstr>
      <vt:lpstr>MESSAGGIO RADIOFONICO, 8 SETTEMBRE, PIETRO BADOGLIO</vt:lpstr>
      <vt:lpstr>L'EPILOGO DEL CONFLITTO</vt:lpstr>
      <vt:lpstr>LE VITTIME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SECONDA GUERRA MONDIALE</dc:title>
  <dc:creator>dario bruni</dc:creator>
  <cp:lastModifiedBy>LG</cp:lastModifiedBy>
  <cp:revision>11</cp:revision>
  <cp:lastPrinted>1601-01-01T00:00:00Z</cp:lastPrinted>
  <dcterms:created xsi:type="dcterms:W3CDTF">2017-03-23T14:21:21Z</dcterms:created>
  <dcterms:modified xsi:type="dcterms:W3CDTF">2018-03-28T07:11:03Z</dcterms:modified>
</cp:coreProperties>
</file>